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2"/>
  </p:notesMasterIdLst>
  <p:sldIdLst>
    <p:sldId id="554" r:id="rId3"/>
    <p:sldId id="549" r:id="rId4"/>
    <p:sldId id="575" r:id="rId5"/>
    <p:sldId id="584" r:id="rId6"/>
    <p:sldId id="585" r:id="rId7"/>
    <p:sldId id="583" r:id="rId8"/>
    <p:sldId id="586" r:id="rId9"/>
    <p:sldId id="587" r:id="rId10"/>
    <p:sldId id="582" r:id="rId11"/>
  </p:sldIdLst>
  <p:sldSz cx="9144000" cy="5143500" type="screen16x9"/>
  <p:notesSz cx="6858000" cy="9144000"/>
  <p:custDataLst>
    <p:tags r:id="rId13"/>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userDrawn="1">
          <p15:clr>
            <a:srgbClr val="A4A3A4"/>
          </p15:clr>
        </p15:guide>
        <p15:guide id="2" pos="3840" userDrawn="1">
          <p15:clr>
            <a:srgbClr val="A4A3A4"/>
          </p15:clr>
        </p15:guide>
        <p15:guide id="3" orient="horz" pos="1620" userDrawn="1">
          <p15:clr>
            <a:srgbClr val="A4A3A4"/>
          </p15:clr>
        </p15:guide>
        <p15:guide id="4"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FDC002"/>
    <a:srgbClr val="4BBFB2"/>
    <a:srgbClr val="3296A8"/>
    <a:srgbClr val="6D8AAB"/>
    <a:srgbClr val="31709C"/>
    <a:srgbClr val="7697B3"/>
    <a:srgbClr val="6FA094"/>
    <a:srgbClr val="94BCB4"/>
    <a:srgbClr val="595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44" autoAdjust="0"/>
    <p:restoredTop sz="95794" autoAdjust="0"/>
  </p:normalViewPr>
  <p:slideViewPr>
    <p:cSldViewPr snapToGrid="0" showGuides="1">
      <p:cViewPr varScale="1">
        <p:scale>
          <a:sx n="141" d="100"/>
          <a:sy n="141" d="100"/>
        </p:scale>
        <p:origin x="552" y="184"/>
      </p:cViewPr>
      <p:guideLst>
        <p:guide orient="horz" pos="2161"/>
        <p:guide pos="3840"/>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gs" Target="tags/tag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2025/3/25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4"/>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hasCustomPrompt="1"/>
          </p:nvPr>
        </p:nvSpPr>
        <p:spPr>
          <a:xfrm>
            <a:off x="1143000" y="2701530"/>
            <a:ext cx="6858000" cy="1241821"/>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1" y="273843"/>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1" y="1597822"/>
            <a:ext cx="7772400" cy="1102518"/>
          </a:xfrm>
        </p:spPr>
        <p:txBody>
          <a:bodyPr/>
          <a:lstStyle/>
          <a:p>
            <a:r>
              <a:rPr lang="en-US"/>
              <a:t>Click to edit Master title style</a:t>
            </a:r>
          </a:p>
        </p:txBody>
      </p:sp>
      <p:sp>
        <p:nvSpPr>
          <p:cNvPr id="3" name="Subtitle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3/25/25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3/25/25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3305177"/>
            <a:ext cx="7772400" cy="1021556"/>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7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3/25/25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1" y="1200152"/>
            <a:ext cx="4038600" cy="3394472"/>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1" y="1200152"/>
            <a:ext cx="4038600" cy="3394472"/>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3/25/25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151336"/>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700" b="1"/>
            </a:lvl4pPr>
            <a:lvl5pPr marL="1828800" indent="0">
              <a:buNone/>
              <a:defRPr sz="1700" b="1"/>
            </a:lvl5pPr>
            <a:lvl6pPr marL="2286000" indent="0">
              <a:buNone/>
              <a:defRPr sz="1700" b="1"/>
            </a:lvl6pPr>
            <a:lvl7pPr marL="2743200" indent="0">
              <a:buNone/>
              <a:defRPr sz="1700" b="1"/>
            </a:lvl7pPr>
            <a:lvl8pPr marL="3200400" indent="0">
              <a:buNone/>
              <a:defRPr sz="1700" b="1"/>
            </a:lvl8pPr>
            <a:lvl9pPr marL="3657600" indent="0">
              <a:buNone/>
              <a:defRPr sz="1700" b="1"/>
            </a:lvl9pPr>
          </a:lstStyle>
          <a:p>
            <a:pPr lvl="0"/>
            <a:r>
              <a:rPr lang="en-US"/>
              <a:t>Click to edit Master text styles</a:t>
            </a:r>
          </a:p>
        </p:txBody>
      </p:sp>
      <p:sp>
        <p:nvSpPr>
          <p:cNvPr id="4" name="Content Placeholder 3"/>
          <p:cNvSpPr>
            <a:spLocks noGrp="1"/>
          </p:cNvSpPr>
          <p:nvPr>
            <p:ph sz="half" idx="2"/>
          </p:nvPr>
        </p:nvSpPr>
        <p:spPr>
          <a:xfrm>
            <a:off x="457201" y="1631158"/>
            <a:ext cx="4040188" cy="2963466"/>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0" y="1151336"/>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700" b="1"/>
            </a:lvl4pPr>
            <a:lvl5pPr marL="1828800" indent="0">
              <a:buNone/>
              <a:defRPr sz="1700" b="1"/>
            </a:lvl5pPr>
            <a:lvl6pPr marL="2286000" indent="0">
              <a:buNone/>
              <a:defRPr sz="1700" b="1"/>
            </a:lvl6pPr>
            <a:lvl7pPr marL="2743200" indent="0">
              <a:buNone/>
              <a:defRPr sz="1700" b="1"/>
            </a:lvl7pPr>
            <a:lvl8pPr marL="3200400" indent="0">
              <a:buNone/>
              <a:defRPr sz="1700" b="1"/>
            </a:lvl8pPr>
            <a:lvl9pPr marL="3657600" indent="0">
              <a:buNone/>
              <a:defRPr sz="1700" b="1"/>
            </a:lvl9pPr>
          </a:lstStyle>
          <a:p>
            <a:pPr lvl="0"/>
            <a:r>
              <a:rPr lang="en-US"/>
              <a:t>Click to edit Master text styles</a:t>
            </a:r>
          </a:p>
        </p:txBody>
      </p:sp>
      <p:sp>
        <p:nvSpPr>
          <p:cNvPr id="6" name="Content Placeholder 5"/>
          <p:cNvSpPr>
            <a:spLocks noGrp="1"/>
          </p:cNvSpPr>
          <p:nvPr>
            <p:ph sz="quarter" idx="4"/>
          </p:nvPr>
        </p:nvSpPr>
        <p:spPr>
          <a:xfrm>
            <a:off x="4645030" y="1631158"/>
            <a:ext cx="4041775" cy="2963466"/>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3/25/25</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3/25/25</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4425043" y="4838925"/>
            <a:ext cx="293917" cy="1650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3/25/25</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94146"/>
            <a:ext cx="1378024" cy="284076"/>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0"/>
            <a:ext cx="5111750" cy="4389835"/>
          </a:xfrm>
        </p:spPr>
        <p:txBody>
          <a:bodyPr/>
          <a:lstStyle>
            <a:lvl1pPr>
              <a:defRPr sz="32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076329"/>
            <a:ext cx="3008313" cy="3518297"/>
          </a:xfrm>
        </p:spPr>
        <p:txBody>
          <a:bodyPr/>
          <a:lstStyle>
            <a:lvl1pPr marL="0" indent="0">
              <a:buNone/>
              <a:defRPr sz="1400"/>
            </a:lvl1pPr>
            <a:lvl2pPr marL="457200" indent="0">
              <a:buNone/>
              <a:defRPr sz="1200"/>
            </a:lvl2pPr>
            <a:lvl3pPr marL="914400" indent="0">
              <a:buNone/>
              <a:defRPr sz="11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3/25/25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42266"/>
            <a:ext cx="1378024" cy="284076"/>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2"/>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3"/>
            <a:ext cx="5486400" cy="3086100"/>
          </a:xfrm>
        </p:spPr>
        <p:txBody>
          <a:bodyPr/>
          <a:lstStyle>
            <a:lvl1pPr marL="0" indent="0">
              <a:buNone/>
              <a:defRPr sz="3200"/>
            </a:lvl1pPr>
            <a:lvl2pPr marL="457200" indent="0">
              <a:buNone/>
              <a:defRPr sz="29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00"/>
            </a:lvl1pPr>
            <a:lvl2pPr marL="457200" indent="0">
              <a:buNone/>
              <a:defRPr sz="1200"/>
            </a:lvl2pPr>
            <a:lvl3pPr marL="914400" indent="0">
              <a:buNone/>
              <a:defRPr sz="11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3/25/25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42266"/>
            <a:ext cx="1378024" cy="284076"/>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3/25/25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42266"/>
            <a:ext cx="1378024" cy="284076"/>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1"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3/25/25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42266"/>
            <a:ext cx="1378024" cy="284076"/>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42266"/>
            <a:ext cx="1378024" cy="28407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9"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hasCustomPrompt="1"/>
          </p:nvPr>
        </p:nvSpPr>
        <p:spPr>
          <a:xfrm>
            <a:off x="623889"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2" y="273845"/>
            <a:ext cx="7886700" cy="994172"/>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1" y="1260873"/>
            <a:ext cx="386834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629841" y="1878807"/>
            <a:ext cx="386834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1" y="1260873"/>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4629151" y="1878807"/>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1"/>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hasCustomPrompt="1"/>
          </p:nvPr>
        </p:nvSpPr>
        <p:spPr>
          <a:xfrm>
            <a:off x="3887392"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1543051"/>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1"/>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2"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1"/>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1" y="273845"/>
            <a:ext cx="7886700" cy="994172"/>
          </a:xfrm>
          <a:prstGeom prst="rect">
            <a:avLst/>
          </a:prstGeom>
        </p:spPr>
        <p:txBody>
          <a:bodyPr vert="horz" lIns="68568" tIns="34284" rIns="68568" bIns="34284"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1" y="1369219"/>
            <a:ext cx="7886700" cy="3263504"/>
          </a:xfrm>
          <a:prstGeom prst="rect">
            <a:avLst/>
          </a:prstGeom>
        </p:spPr>
        <p:txBody>
          <a:bodyPr vert="horz" lIns="68568" tIns="34284" rIns="68568" bIns="34284"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1" y="4767263"/>
            <a:ext cx="2057400" cy="273844"/>
          </a:xfrm>
          <a:prstGeom prst="rect">
            <a:avLst/>
          </a:prstGeom>
        </p:spPr>
        <p:txBody>
          <a:bodyPr vert="horz" lIns="68568" tIns="34284" rIns="68568" bIns="34284" rtlCol="0" anchor="ctr"/>
          <a:lstStyle>
            <a:lvl1pPr algn="l">
              <a:defRPr sz="900">
                <a:solidFill>
                  <a:schemeClr val="tx1">
                    <a:tint val="75000"/>
                  </a:schemeClr>
                </a:solidFill>
              </a:defRPr>
            </a:lvl1pPr>
          </a:lstStyle>
          <a:p>
            <a:fld id="{4C4388EF-52D1-4258-9BE5-BCD010C7D4DE}" type="datetimeFigureOut">
              <a:rPr lang="zh-CN" altLang="en-US" smtClean="0"/>
              <a:t>2025/3/25</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68" tIns="34284" rIns="68568" bIns="34284"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1" y="4767263"/>
            <a:ext cx="2057400" cy="273844"/>
          </a:xfrm>
          <a:prstGeom prst="rect">
            <a:avLst/>
          </a:prstGeom>
        </p:spPr>
        <p:txBody>
          <a:bodyPr vert="horz" lIns="68568" tIns="34284" rIns="68568" bIns="34284" rtlCol="0" anchor="ctr"/>
          <a:lstStyle>
            <a:lvl1pPr algn="r">
              <a:defRPr sz="900">
                <a:solidFill>
                  <a:schemeClr val="tx1">
                    <a:tint val="75000"/>
                  </a:schemeClr>
                </a:solidFill>
              </a:defRPr>
            </a:lvl1pPr>
          </a:lstStyle>
          <a:p>
            <a:fld id="{3D3EE65E-57D2-4566-898C-4F2076833F8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80"/>
            <a:ext cx="8229600" cy="857250"/>
          </a:xfrm>
          <a:prstGeom prst="rect">
            <a:avLst/>
          </a:prstGeom>
        </p:spPr>
        <p:txBody>
          <a:bodyPr vert="horz" lIns="68568" tIns="34284" rIns="68568" bIns="34284"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2"/>
            <a:ext cx="8229600" cy="3394472"/>
          </a:xfrm>
          <a:prstGeom prst="rect">
            <a:avLst/>
          </a:prstGeom>
        </p:spPr>
        <p:txBody>
          <a:bodyPr vert="horz" lIns="68568" tIns="34284" rIns="68568" bIns="34284"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5"/>
            <a:ext cx="2133600" cy="273844"/>
          </a:xfrm>
          <a:prstGeom prst="rect">
            <a:avLst/>
          </a:prstGeom>
        </p:spPr>
        <p:txBody>
          <a:bodyPr vert="horz" lIns="68568" tIns="34284" rIns="68568" bIns="34284"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t>3/25/25</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1" y="4767265"/>
            <a:ext cx="2895600" cy="273844"/>
          </a:xfrm>
          <a:prstGeom prst="rect">
            <a:avLst/>
          </a:prstGeom>
        </p:spPr>
        <p:txBody>
          <a:bodyPr vert="horz" lIns="68568" tIns="34284" rIns="68568" bIns="34284" rtlCol="0" anchor="ctr"/>
          <a:lstStyle>
            <a:lvl1pPr algn="ctr">
              <a:defRPr sz="12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4767265"/>
            <a:ext cx="2133600" cy="273844"/>
          </a:xfrm>
          <a:prstGeom prst="rect">
            <a:avLst/>
          </a:prstGeom>
        </p:spPr>
        <p:txBody>
          <a:bodyPr vert="horz" lIns="68568" tIns="34284" rIns="68568" bIns="34284"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9.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9.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280"/>
            <a:ext cx="9144000" cy="5141640"/>
          </a:xfrm>
          <a:prstGeom prst="rect">
            <a:avLst/>
          </a:prstGeom>
        </p:spPr>
      </p:pic>
      <p:sp>
        <p:nvSpPr>
          <p:cNvPr id="12" name="矩形 11"/>
          <p:cNvSpPr/>
          <p:nvPr/>
        </p:nvSpPr>
        <p:spPr>
          <a:xfrm>
            <a:off x="265544" y="257115"/>
            <a:ext cx="8612912" cy="4629268"/>
          </a:xfrm>
          <a:prstGeom prst="rect">
            <a:avLst/>
          </a:prstGeom>
          <a:noFill/>
          <a:ln>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p>
        </p:txBody>
      </p:sp>
      <p:sp>
        <p:nvSpPr>
          <p:cNvPr id="14" name="椭圆 13"/>
          <p:cNvSpPr/>
          <p:nvPr/>
        </p:nvSpPr>
        <p:spPr>
          <a:xfrm rot="5400000">
            <a:off x="1247684" y="1376657"/>
            <a:ext cx="246380" cy="245110"/>
          </a:xfrm>
          <a:prstGeom prst="ellipse">
            <a:avLst/>
          </a:prstGeom>
          <a:solidFill>
            <a:srgbClr val="4BB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1247546" y="1920121"/>
            <a:ext cx="6648907" cy="1031051"/>
          </a:xfrm>
          <a:prstGeom prst="rect">
            <a:avLst/>
          </a:prstGeom>
          <a:solidFill>
            <a:srgbClr val="4BBFB2"/>
          </a:solidFill>
        </p:spPr>
        <p:txBody>
          <a:bodyPr wrap="square">
            <a:spAutoFit/>
          </a:bodyPr>
          <a:lstStyle/>
          <a:p>
            <a:pPr algn="ctr"/>
            <a:r>
              <a:rPr kumimoji="1" lang="en-US" altLang="zh-CN" sz="3300" spc="225" dirty="0">
                <a:solidFill>
                  <a:schemeClr val="bg1"/>
                </a:solidFill>
                <a:latin typeface="微软雅黑" panose="020B0503020204020204" pitchFamily="34" charset="-122"/>
                <a:ea typeface="微软雅黑" panose="020B0503020204020204" pitchFamily="34" charset="-122"/>
              </a:rPr>
              <a:t>0—3</a:t>
            </a:r>
            <a:r>
              <a:rPr kumimoji="1" lang="zh-CN" altLang="en-US" sz="3300" spc="225" dirty="0">
                <a:solidFill>
                  <a:schemeClr val="bg1"/>
                </a:solidFill>
                <a:latin typeface="微软雅黑" panose="020B0503020204020204" pitchFamily="34" charset="-122"/>
                <a:ea typeface="微软雅黑" panose="020B0503020204020204" pitchFamily="34" charset="-122"/>
              </a:rPr>
              <a:t>岁婴幼儿亲子活动方案设计</a:t>
            </a:r>
            <a:endParaRPr kumimoji="1" lang="en-US" altLang="zh-CN" sz="3300" spc="225" dirty="0">
              <a:solidFill>
                <a:schemeClr val="bg1"/>
              </a:solidFill>
              <a:latin typeface="微软雅黑" panose="020B0503020204020204" pitchFamily="34" charset="-122"/>
              <a:ea typeface="微软雅黑" panose="020B0503020204020204" pitchFamily="34" charset="-122"/>
            </a:endParaRPr>
          </a:p>
          <a:p>
            <a:pPr algn="r"/>
            <a:r>
              <a:rPr kumimoji="1" lang="en-US" altLang="zh-CN" sz="2800" spc="225" dirty="0">
                <a:solidFill>
                  <a:schemeClr val="bg1"/>
                </a:solidFill>
                <a:latin typeface="微软雅黑" panose="020B0503020204020204" pitchFamily="34" charset="-122"/>
                <a:ea typeface="微软雅黑" panose="020B0503020204020204" pitchFamily="34" charset="-122"/>
              </a:rPr>
              <a:t>——</a:t>
            </a:r>
            <a:r>
              <a:rPr kumimoji="1" lang="zh-CN" altLang="en-US" sz="2800" spc="225" dirty="0">
                <a:solidFill>
                  <a:schemeClr val="bg1"/>
                </a:solidFill>
                <a:latin typeface="微软雅黑" panose="020B0503020204020204" pitchFamily="34" charset="-122"/>
                <a:ea typeface="微软雅黑" panose="020B0503020204020204" pitchFamily="34" charset="-122"/>
              </a:rPr>
              <a:t>如何设计亲子活动方案的目标？</a:t>
            </a:r>
            <a:endParaRPr kumimoji="1" lang="zh-CN" altLang="zh-CN" sz="2800" spc="225"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57250" y="519580"/>
            <a:ext cx="1378024" cy="284076"/>
          </a:xfrm>
          <a:prstGeom prst="rect">
            <a:avLst/>
          </a:prstGeom>
        </p:spPr>
      </p:pic>
      <p:sp>
        <p:nvSpPr>
          <p:cNvPr id="2" name="文本框 1"/>
          <p:cNvSpPr txBox="1"/>
          <p:nvPr/>
        </p:nvSpPr>
        <p:spPr>
          <a:xfrm>
            <a:off x="1603919" y="1207112"/>
            <a:ext cx="2064385" cy="583565"/>
          </a:xfrm>
          <a:prstGeom prst="rect">
            <a:avLst/>
          </a:prstGeom>
          <a:noFill/>
        </p:spPr>
        <p:txBody>
          <a:bodyPr wrap="square" rtlCol="0">
            <a:spAutoFit/>
          </a:bodyPr>
          <a:lstStyle/>
          <a:p>
            <a:r>
              <a:rPr lang="zh-CN" altLang="en-US" sz="3200" dirty="0">
                <a:solidFill>
                  <a:srgbClr val="4BBFB2"/>
                </a:solidFill>
                <a:latin typeface="微软雅黑" panose="020B0503020204020204" pitchFamily="34" charset="-122"/>
                <a:ea typeface="微软雅黑" panose="020B0503020204020204" pitchFamily="34" charset="-122"/>
              </a:rPr>
              <a:t>第五章</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48323" y="1206405"/>
            <a:ext cx="4447353" cy="500127"/>
          </a:xfrm>
          <a:prstGeom prst="rect">
            <a:avLst/>
          </a:prstGeom>
        </p:spPr>
        <p:txBody>
          <a:bodyPr wrap="none" lIns="68571" tIns="34285" rIns="68571" bIns="34285">
            <a:spAutoFit/>
          </a:bodyPr>
          <a:lstStyle/>
          <a:p>
            <a:r>
              <a:rPr lang="zh-CN" altLang="en-US" sz="2800" b="1" dirty="0">
                <a:latin typeface="Times New Roman" panose="02020603050405020304" charset="0"/>
                <a:ea typeface="微软雅黑" panose="020B0503020204020204" pitchFamily="34" charset="-122"/>
                <a:cs typeface="+mj-cs"/>
              </a:rPr>
              <a:t>婴幼儿亲子活动方案的结构</a:t>
            </a:r>
            <a:endParaRPr lang="zh-CN" altLang="zh-CN" sz="2800" b="1" dirty="0">
              <a:latin typeface="Times New Roman" panose="02020603050405020304" charset="0"/>
              <a:ea typeface="微软雅黑" panose="020B0503020204020204" pitchFamily="34" charset="-122"/>
              <a:cs typeface="+mj-cs"/>
            </a:endParaRPr>
          </a:p>
        </p:txBody>
      </p:sp>
      <p:grpSp>
        <p:nvGrpSpPr>
          <p:cNvPr id="10" name="组合 9">
            <a:extLst>
              <a:ext uri="{FF2B5EF4-FFF2-40B4-BE49-F238E27FC236}">
                <a16:creationId xmlns:a16="http://schemas.microsoft.com/office/drawing/2014/main" id="{DE00D333-5B02-1A65-544C-7B68C16B543A}"/>
              </a:ext>
            </a:extLst>
          </p:cNvPr>
          <p:cNvGrpSpPr/>
          <p:nvPr/>
        </p:nvGrpSpPr>
        <p:grpSpPr>
          <a:xfrm>
            <a:off x="768723" y="2714308"/>
            <a:ext cx="7606551" cy="699249"/>
            <a:chOff x="822772" y="2222125"/>
            <a:chExt cx="7606551" cy="699249"/>
          </a:xfrm>
        </p:grpSpPr>
        <p:sp>
          <p:nvSpPr>
            <p:cNvPr id="6" name="圆角矩形 5">
              <a:extLst>
                <a:ext uri="{FF2B5EF4-FFF2-40B4-BE49-F238E27FC236}">
                  <a16:creationId xmlns:a16="http://schemas.microsoft.com/office/drawing/2014/main" id="{8BACC5F5-9CCF-4AD2-29F0-B331DF67F72C}"/>
                </a:ext>
              </a:extLst>
            </p:cNvPr>
            <p:cNvSpPr/>
            <p:nvPr/>
          </p:nvSpPr>
          <p:spPr>
            <a:xfrm>
              <a:off x="822772" y="2222127"/>
              <a:ext cx="1515036" cy="69924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dirty="0">
                  <a:ln w="0"/>
                  <a:solidFill>
                    <a:schemeClr val="tx1"/>
                  </a:solidFill>
                  <a:effectLst>
                    <a:outerShdw blurRad="38100" dist="19050" dir="2700000" algn="tl" rotWithShape="0">
                      <a:schemeClr val="dk1">
                        <a:alpha val="40000"/>
                      </a:schemeClr>
                    </a:outerShdw>
                  </a:effectLst>
                </a:rPr>
                <a:t>目标</a:t>
              </a:r>
            </a:p>
          </p:txBody>
        </p:sp>
        <p:sp>
          <p:nvSpPr>
            <p:cNvPr id="7" name="圆角矩形 6">
              <a:extLst>
                <a:ext uri="{FF2B5EF4-FFF2-40B4-BE49-F238E27FC236}">
                  <a16:creationId xmlns:a16="http://schemas.microsoft.com/office/drawing/2014/main" id="{5A1AADB4-FE08-0F19-058E-825B511B9DE1}"/>
                </a:ext>
              </a:extLst>
            </p:cNvPr>
            <p:cNvSpPr/>
            <p:nvPr/>
          </p:nvSpPr>
          <p:spPr>
            <a:xfrm>
              <a:off x="2853277" y="2222127"/>
              <a:ext cx="1515036" cy="69924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dirty="0">
                  <a:ln w="0"/>
                  <a:solidFill>
                    <a:schemeClr val="tx1"/>
                  </a:solidFill>
                  <a:effectLst>
                    <a:outerShdw blurRad="38100" dist="19050" dir="2700000" algn="tl" rotWithShape="0">
                      <a:schemeClr val="dk1">
                        <a:alpha val="40000"/>
                      </a:schemeClr>
                    </a:outerShdw>
                  </a:effectLst>
                </a:rPr>
                <a:t>内容</a:t>
              </a:r>
            </a:p>
          </p:txBody>
        </p:sp>
        <p:sp>
          <p:nvSpPr>
            <p:cNvPr id="8" name="圆角矩形 7">
              <a:extLst>
                <a:ext uri="{FF2B5EF4-FFF2-40B4-BE49-F238E27FC236}">
                  <a16:creationId xmlns:a16="http://schemas.microsoft.com/office/drawing/2014/main" id="{CD566CEB-C5BF-C257-2AA7-5A504ABF9F23}"/>
                </a:ext>
              </a:extLst>
            </p:cNvPr>
            <p:cNvSpPr/>
            <p:nvPr/>
          </p:nvSpPr>
          <p:spPr>
            <a:xfrm>
              <a:off x="4883782" y="2222126"/>
              <a:ext cx="1515036" cy="69924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dirty="0">
                  <a:ln w="0"/>
                  <a:solidFill>
                    <a:schemeClr val="tx1"/>
                  </a:solidFill>
                  <a:effectLst>
                    <a:outerShdw blurRad="38100" dist="19050" dir="2700000" algn="tl" rotWithShape="0">
                      <a:schemeClr val="dk1">
                        <a:alpha val="40000"/>
                      </a:schemeClr>
                    </a:outerShdw>
                  </a:effectLst>
                </a:rPr>
                <a:t>过程</a:t>
              </a:r>
            </a:p>
          </p:txBody>
        </p:sp>
        <p:sp>
          <p:nvSpPr>
            <p:cNvPr id="9" name="圆角矩形 8">
              <a:extLst>
                <a:ext uri="{FF2B5EF4-FFF2-40B4-BE49-F238E27FC236}">
                  <a16:creationId xmlns:a16="http://schemas.microsoft.com/office/drawing/2014/main" id="{69584E82-6818-E2C2-677C-5B4730314F71}"/>
                </a:ext>
              </a:extLst>
            </p:cNvPr>
            <p:cNvSpPr/>
            <p:nvPr/>
          </p:nvSpPr>
          <p:spPr>
            <a:xfrm>
              <a:off x="6914287" y="2222125"/>
              <a:ext cx="1515036" cy="69924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dirty="0">
                  <a:ln w="0"/>
                  <a:solidFill>
                    <a:schemeClr val="tx1"/>
                  </a:solidFill>
                  <a:effectLst>
                    <a:outerShdw blurRad="38100" dist="19050" dir="2700000" algn="tl" rotWithShape="0">
                      <a:schemeClr val="dk1">
                        <a:alpha val="40000"/>
                      </a:schemeClr>
                    </a:outerShdw>
                  </a:effectLst>
                </a:rPr>
                <a:t>延伸</a:t>
              </a:r>
            </a:p>
          </p:txBody>
        </p:sp>
      </p:grpSp>
      <p:sp>
        <p:nvSpPr>
          <p:cNvPr id="11" name="左中括号 10">
            <a:extLst>
              <a:ext uri="{FF2B5EF4-FFF2-40B4-BE49-F238E27FC236}">
                <a16:creationId xmlns:a16="http://schemas.microsoft.com/office/drawing/2014/main" id="{3C74E451-8084-186A-0E22-3CE42C47CBBF}"/>
              </a:ext>
            </a:extLst>
          </p:cNvPr>
          <p:cNvSpPr/>
          <p:nvPr/>
        </p:nvSpPr>
        <p:spPr>
          <a:xfrm rot="5400000">
            <a:off x="4334435" y="-696382"/>
            <a:ext cx="475130" cy="6130294"/>
          </a:xfrm>
          <a:prstGeom prst="leftBracket">
            <a:avLst/>
          </a:prstGeom>
        </p:spPr>
        <p:style>
          <a:lnRef idx="3">
            <a:schemeClr val="dk1"/>
          </a:lnRef>
          <a:fillRef idx="0">
            <a:schemeClr val="dk1"/>
          </a:fillRef>
          <a:effectRef idx="2">
            <a:schemeClr val="dk1"/>
          </a:effectRef>
          <a:fontRef idx="minor">
            <a:schemeClr val="tx1"/>
          </a:fontRef>
        </p:style>
        <p:txBody>
          <a:bodyPr rtlCol="0" anchor="ctr"/>
          <a:lstStyle/>
          <a:p>
            <a:pPr algn="ctr"/>
            <a:endParaRPr kumimoji="1" lang="zh-CN" altLang="en-US"/>
          </a:p>
        </p:txBody>
      </p:sp>
      <p:cxnSp>
        <p:nvCxnSpPr>
          <p:cNvPr id="13" name="直线连接符 12">
            <a:extLst>
              <a:ext uri="{FF2B5EF4-FFF2-40B4-BE49-F238E27FC236}">
                <a16:creationId xmlns:a16="http://schemas.microsoft.com/office/drawing/2014/main" id="{84F43313-B226-B930-DCEC-3FE461F6374D}"/>
              </a:ext>
            </a:extLst>
          </p:cNvPr>
          <p:cNvCxnSpPr>
            <a:stCxn id="3" idx="2"/>
            <a:endCxn id="11" idx="1"/>
          </p:cNvCxnSpPr>
          <p:nvPr/>
        </p:nvCxnSpPr>
        <p:spPr>
          <a:xfrm>
            <a:off x="4572000" y="1706532"/>
            <a:ext cx="0" cy="424668"/>
          </a:xfrm>
          <a:prstGeom prst="line">
            <a:avLst/>
          </a:prstGeom>
        </p:spPr>
        <p:style>
          <a:lnRef idx="3">
            <a:schemeClr val="dk1"/>
          </a:lnRef>
          <a:fillRef idx="0">
            <a:schemeClr val="dk1"/>
          </a:fillRef>
          <a:effectRef idx="2">
            <a:schemeClr val="dk1"/>
          </a:effectRef>
          <a:fontRef idx="minor">
            <a:schemeClr val="tx1"/>
          </a:fontRef>
        </p:style>
      </p:cxnSp>
      <p:cxnSp>
        <p:nvCxnSpPr>
          <p:cNvPr id="14" name="直线连接符 13">
            <a:extLst>
              <a:ext uri="{FF2B5EF4-FFF2-40B4-BE49-F238E27FC236}">
                <a16:creationId xmlns:a16="http://schemas.microsoft.com/office/drawing/2014/main" id="{7BC6D6C3-FB62-A7BD-D2B5-418ACB4177DC}"/>
              </a:ext>
            </a:extLst>
          </p:cNvPr>
          <p:cNvCxnSpPr>
            <a:cxnSpLocks/>
          </p:cNvCxnSpPr>
          <p:nvPr/>
        </p:nvCxnSpPr>
        <p:spPr>
          <a:xfrm>
            <a:off x="3547781" y="2131200"/>
            <a:ext cx="0" cy="475130"/>
          </a:xfrm>
          <a:prstGeom prst="line">
            <a:avLst/>
          </a:prstGeom>
        </p:spPr>
        <p:style>
          <a:lnRef idx="3">
            <a:schemeClr val="dk1"/>
          </a:lnRef>
          <a:fillRef idx="0">
            <a:schemeClr val="dk1"/>
          </a:fillRef>
          <a:effectRef idx="2">
            <a:schemeClr val="dk1"/>
          </a:effectRef>
          <a:fontRef idx="minor">
            <a:schemeClr val="tx1"/>
          </a:fontRef>
        </p:style>
      </p:cxnSp>
      <p:cxnSp>
        <p:nvCxnSpPr>
          <p:cNvPr id="17" name="直线连接符 16">
            <a:extLst>
              <a:ext uri="{FF2B5EF4-FFF2-40B4-BE49-F238E27FC236}">
                <a16:creationId xmlns:a16="http://schemas.microsoft.com/office/drawing/2014/main" id="{719506CF-88EB-2DEE-1D04-8A9CB5A6A99A}"/>
              </a:ext>
            </a:extLst>
          </p:cNvPr>
          <p:cNvCxnSpPr>
            <a:cxnSpLocks/>
          </p:cNvCxnSpPr>
          <p:nvPr/>
        </p:nvCxnSpPr>
        <p:spPr>
          <a:xfrm>
            <a:off x="5587251" y="2116229"/>
            <a:ext cx="0" cy="475130"/>
          </a:xfrm>
          <a:prstGeom prst="line">
            <a:avLst/>
          </a:prstGeom>
        </p:spPr>
        <p:style>
          <a:lnRef idx="3">
            <a:schemeClr val="dk1"/>
          </a:lnRef>
          <a:fillRef idx="0">
            <a:schemeClr val="dk1"/>
          </a:fillRef>
          <a:effectRef idx="2">
            <a:schemeClr val="dk1"/>
          </a:effectRef>
          <a:fontRef idx="minor">
            <a:schemeClr val="tx1"/>
          </a:fontRef>
        </p:style>
      </p:cxnSp>
      <p:sp>
        <p:nvSpPr>
          <p:cNvPr id="2" name="圆角矩形 1">
            <a:extLst>
              <a:ext uri="{FF2B5EF4-FFF2-40B4-BE49-F238E27FC236}">
                <a16:creationId xmlns:a16="http://schemas.microsoft.com/office/drawing/2014/main" id="{6E6218BC-F889-BCB9-4B18-9BC4D60F7A7E}"/>
              </a:ext>
            </a:extLst>
          </p:cNvPr>
          <p:cNvSpPr/>
          <p:nvPr/>
        </p:nvSpPr>
        <p:spPr>
          <a:xfrm>
            <a:off x="768723" y="2714307"/>
            <a:ext cx="1515036" cy="69924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dirty="0">
                <a:ln w="0"/>
                <a:solidFill>
                  <a:srgbClr val="C00000"/>
                </a:solidFill>
                <a:effectLst>
                  <a:outerShdw blurRad="38100" dist="19050" dir="2700000" algn="tl" rotWithShape="0">
                    <a:schemeClr val="dk1">
                      <a:alpha val="40000"/>
                    </a:schemeClr>
                  </a:outerShdw>
                </a:effectLst>
              </a:rPr>
              <a:t>目标</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5595103" cy="500127"/>
          </a:xfrm>
          <a:prstGeom prst="rect">
            <a:avLst/>
          </a:prstGeom>
        </p:spPr>
        <p:txBody>
          <a:bodyPr wrap="none" lIns="68571" tIns="34285" rIns="68571" bIns="34285">
            <a:spAutoFit/>
          </a:bodyPr>
          <a:lstStyle/>
          <a:p>
            <a:pPr algn="l"/>
            <a:r>
              <a:rPr lang="zh-CN" altLang="zh-CN" sz="2800" b="1" dirty="0">
                <a:latin typeface="微软雅黑" panose="020B0503020204020204" pitchFamily="34" charset="-122"/>
                <a:ea typeface="微软雅黑" panose="020B0503020204020204" pitchFamily="34" charset="-122"/>
                <a:cs typeface="+mj-cs"/>
              </a:rPr>
              <a:t>一、</a:t>
            </a:r>
            <a:r>
              <a:rPr lang="en-US" altLang="zh-CN" sz="2800" b="1" dirty="0">
                <a:latin typeface="微软雅黑" panose="020B0503020204020204" pitchFamily="34" charset="-122"/>
                <a:ea typeface="微软雅黑" panose="020B0503020204020204" pitchFamily="34" charset="-122"/>
                <a:cs typeface="+mj-cs"/>
              </a:rPr>
              <a:t>    </a:t>
            </a:r>
            <a:r>
              <a:rPr lang="zh-CN" altLang="en-US" sz="2800" b="1" dirty="0">
                <a:latin typeface="微软雅黑" panose="020B0503020204020204" pitchFamily="34" charset="-122"/>
                <a:ea typeface="微软雅黑" panose="020B0503020204020204" pitchFamily="34" charset="-122"/>
                <a:cs typeface="+mj-cs"/>
              </a:rPr>
              <a:t>目标维度：双主体、四方面</a:t>
            </a:r>
            <a:endParaRPr lang="zh-CN" altLang="zh-CN" sz="2800" b="1" dirty="0">
              <a:latin typeface="微软雅黑" panose="020B0503020204020204" pitchFamily="34" charset="-122"/>
              <a:ea typeface="微软雅黑" panose="020B0503020204020204" pitchFamily="34" charset="-122"/>
              <a:cs typeface="+mj-cs"/>
            </a:endParaRPr>
          </a:p>
        </p:txBody>
      </p:sp>
      <p:sp>
        <p:nvSpPr>
          <p:cNvPr id="4" name="矩形 3"/>
          <p:cNvSpPr/>
          <p:nvPr/>
        </p:nvSpPr>
        <p:spPr>
          <a:xfrm>
            <a:off x="354421" y="1476833"/>
            <a:ext cx="8435158" cy="1001098"/>
          </a:xfrm>
          <a:prstGeom prst="rect">
            <a:avLst/>
          </a:prstGeom>
        </p:spPr>
        <p:txBody>
          <a:bodyPr wrap="square" lIns="68571" tIns="34285" rIns="68571" bIns="34285">
            <a:spAutoFit/>
          </a:bodyPr>
          <a:lstStyle/>
          <a:p>
            <a:pPr marL="285750" indent="-285750">
              <a:lnSpc>
                <a:spcPts val="2500"/>
              </a:lnSpc>
              <a:buFont typeface="Arial" panose="020B0604020202020204" pitchFamily="34" charset="0"/>
              <a:buChar char="•"/>
            </a:pPr>
            <a:r>
              <a:rPr lang="zh-CN" altLang="en-US" sz="1600" b="1" dirty="0">
                <a:solidFill>
                  <a:srgbClr val="FFC000"/>
                </a:solidFill>
              </a:rPr>
              <a:t>双主体</a:t>
            </a:r>
            <a:r>
              <a:rPr lang="zh-CN" altLang="en-US" sz="1600" dirty="0"/>
              <a:t>指亲子活动目标应包括家长指导目标和婴幼儿发展目标两个部分。</a:t>
            </a:r>
            <a:endParaRPr lang="en-US" altLang="zh-CN" sz="1600" dirty="0"/>
          </a:p>
          <a:p>
            <a:pPr marL="285750" indent="-285750">
              <a:lnSpc>
                <a:spcPts val="2500"/>
              </a:lnSpc>
              <a:buFont typeface="Arial" panose="020B0604020202020204" pitchFamily="34" charset="0"/>
              <a:buChar char="•"/>
            </a:pPr>
            <a:r>
              <a:rPr lang="zh-CN" altLang="en-US" sz="1600" b="1" dirty="0">
                <a:solidFill>
                  <a:srgbClr val="FFC000"/>
                </a:solidFill>
              </a:rPr>
              <a:t>四方面</a:t>
            </a:r>
            <a:r>
              <a:rPr lang="zh-CN" altLang="en-US" sz="1600" dirty="0"/>
              <a:t>指活动目标要同时关注亲子双方在活动中的积极情绪体验、获得新的认知经验并表现出期望的行为技能。对婴幼儿来说，还可以将学习品质的培养纳入到活动目标中去。</a:t>
            </a:r>
            <a:endParaRPr lang="zh-CN" altLang="zh-CN" dirty="0"/>
          </a:p>
        </p:txBody>
      </p:sp>
      <p:pic>
        <p:nvPicPr>
          <p:cNvPr id="6" name="图片 5">
            <a:extLst>
              <a:ext uri="{FF2B5EF4-FFF2-40B4-BE49-F238E27FC236}">
                <a16:creationId xmlns:a16="http://schemas.microsoft.com/office/drawing/2014/main" id="{2D95291F-806A-FCBC-37E0-7FA8A6C4D79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8699" y="2665570"/>
            <a:ext cx="5580380" cy="1990090"/>
          </a:xfrm>
          <a:prstGeom prst="rect">
            <a:avLst/>
          </a:prstGeom>
        </p:spPr>
      </p:pic>
    </p:spTree>
  </p:cSld>
  <p:clrMapOvr>
    <a:masterClrMapping/>
  </p:clrMapOvr>
  <p:transition spd="slow">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5595103" cy="500127"/>
          </a:xfrm>
          <a:prstGeom prst="rect">
            <a:avLst/>
          </a:prstGeom>
        </p:spPr>
        <p:txBody>
          <a:bodyPr wrap="none" lIns="68571" tIns="34285" rIns="68571" bIns="34285">
            <a:spAutoFit/>
          </a:bodyPr>
          <a:lstStyle/>
          <a:p>
            <a:pPr algn="l"/>
            <a:r>
              <a:rPr lang="zh-CN" altLang="zh-CN" sz="2800" b="1" dirty="0">
                <a:latin typeface="微软雅黑" panose="020B0503020204020204" pitchFamily="34" charset="-122"/>
                <a:ea typeface="微软雅黑" panose="020B0503020204020204" pitchFamily="34" charset="-122"/>
                <a:cs typeface="+mj-cs"/>
              </a:rPr>
              <a:t>一、</a:t>
            </a:r>
            <a:r>
              <a:rPr lang="en-US" altLang="zh-CN" sz="2800" b="1" dirty="0">
                <a:latin typeface="微软雅黑" panose="020B0503020204020204" pitchFamily="34" charset="-122"/>
                <a:ea typeface="微软雅黑" panose="020B0503020204020204" pitchFamily="34" charset="-122"/>
                <a:cs typeface="+mj-cs"/>
              </a:rPr>
              <a:t>    </a:t>
            </a:r>
            <a:r>
              <a:rPr lang="zh-CN" altLang="en-US" sz="2800" b="1" dirty="0">
                <a:latin typeface="微软雅黑" panose="020B0503020204020204" pitchFamily="34" charset="-122"/>
                <a:ea typeface="微软雅黑" panose="020B0503020204020204" pitchFamily="34" charset="-122"/>
                <a:cs typeface="+mj-cs"/>
              </a:rPr>
              <a:t>目标维度：双主体、四方面</a:t>
            </a:r>
            <a:endParaRPr lang="zh-CN" altLang="zh-CN" sz="2800" b="1" dirty="0">
              <a:latin typeface="微软雅黑" panose="020B0503020204020204" pitchFamily="34" charset="-122"/>
              <a:ea typeface="微软雅黑" panose="020B0503020204020204" pitchFamily="34" charset="-122"/>
              <a:cs typeface="+mj-cs"/>
            </a:endParaRPr>
          </a:p>
        </p:txBody>
      </p:sp>
      <p:sp>
        <p:nvSpPr>
          <p:cNvPr id="4" name="矩形 3"/>
          <p:cNvSpPr/>
          <p:nvPr/>
        </p:nvSpPr>
        <p:spPr>
          <a:xfrm>
            <a:off x="354421" y="1476833"/>
            <a:ext cx="8435158" cy="1318812"/>
          </a:xfrm>
          <a:prstGeom prst="rect">
            <a:avLst/>
          </a:prstGeom>
        </p:spPr>
        <p:txBody>
          <a:bodyPr wrap="square" lIns="68571" tIns="34285" rIns="68571" bIns="34285">
            <a:spAutoFit/>
          </a:bodyPr>
          <a:lstStyle/>
          <a:p>
            <a:pPr marL="285750" indent="-285750">
              <a:lnSpc>
                <a:spcPts val="2500"/>
              </a:lnSpc>
              <a:buFont typeface="Arial" panose="020B0604020202020204" pitchFamily="34" charset="0"/>
              <a:buChar char="•"/>
            </a:pPr>
            <a:r>
              <a:rPr lang="zh-CN" altLang="en-US" dirty="0"/>
              <a:t>要关注婴幼儿发展目标的适宜性。在设计亲子活动时，教师应综合考虑婴幼儿的现有水平和最近发展区，确定适宜的活动目标，使之既贴合婴幼儿实际发展水平，又具有一定的挑战性，让婴幼儿在经过尝试和努力后成功解决问题。</a:t>
            </a:r>
          </a:p>
          <a:p>
            <a:pPr marL="285750" indent="-285750">
              <a:lnSpc>
                <a:spcPts val="2500"/>
              </a:lnSpc>
              <a:buFont typeface="Arial" panose="020B0604020202020204" pitchFamily="34" charset="0"/>
              <a:buChar char="•"/>
            </a:pPr>
            <a:endParaRPr lang="zh-CN" altLang="en-US" dirty="0"/>
          </a:p>
        </p:txBody>
      </p:sp>
      <p:grpSp>
        <p:nvGrpSpPr>
          <p:cNvPr id="7" name="组合 6">
            <a:extLst>
              <a:ext uri="{FF2B5EF4-FFF2-40B4-BE49-F238E27FC236}">
                <a16:creationId xmlns:a16="http://schemas.microsoft.com/office/drawing/2014/main" id="{56990785-037B-68F7-6BD3-1C9E027A22B1}"/>
              </a:ext>
            </a:extLst>
          </p:cNvPr>
          <p:cNvGrpSpPr/>
          <p:nvPr/>
        </p:nvGrpSpPr>
        <p:grpSpPr>
          <a:xfrm>
            <a:off x="3209199" y="2289498"/>
            <a:ext cx="5580380" cy="1990090"/>
            <a:chOff x="1618699" y="2665570"/>
            <a:chExt cx="5580380" cy="1990090"/>
          </a:xfrm>
        </p:grpSpPr>
        <p:pic>
          <p:nvPicPr>
            <p:cNvPr id="6" name="图片 5">
              <a:extLst>
                <a:ext uri="{FF2B5EF4-FFF2-40B4-BE49-F238E27FC236}">
                  <a16:creationId xmlns:a16="http://schemas.microsoft.com/office/drawing/2014/main" id="{2D95291F-806A-FCBC-37E0-7FA8A6C4D79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8699" y="2665570"/>
              <a:ext cx="5580380" cy="1990090"/>
            </a:xfrm>
            <a:prstGeom prst="rect">
              <a:avLst/>
            </a:prstGeom>
          </p:spPr>
        </p:pic>
        <p:sp>
          <p:nvSpPr>
            <p:cNvPr id="5" name="矩形 4">
              <a:extLst>
                <a:ext uri="{FF2B5EF4-FFF2-40B4-BE49-F238E27FC236}">
                  <a16:creationId xmlns:a16="http://schemas.microsoft.com/office/drawing/2014/main" id="{999D9A25-33A7-E95B-9422-359A356F8A89}"/>
                </a:ext>
              </a:extLst>
            </p:cNvPr>
            <p:cNvSpPr/>
            <p:nvPr/>
          </p:nvSpPr>
          <p:spPr>
            <a:xfrm>
              <a:off x="2854712" y="2665570"/>
              <a:ext cx="3077737" cy="657493"/>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a:p>
          </p:txBody>
        </p:sp>
      </p:grpSp>
      <p:sp>
        <p:nvSpPr>
          <p:cNvPr id="9" name="文本框 8">
            <a:extLst>
              <a:ext uri="{FF2B5EF4-FFF2-40B4-BE49-F238E27FC236}">
                <a16:creationId xmlns:a16="http://schemas.microsoft.com/office/drawing/2014/main" id="{1579918F-0548-3F50-5AB2-CCFDDFDDF75E}"/>
              </a:ext>
            </a:extLst>
          </p:cNvPr>
          <p:cNvSpPr txBox="1"/>
          <p:nvPr/>
        </p:nvSpPr>
        <p:spPr>
          <a:xfrm>
            <a:off x="320968" y="2455021"/>
            <a:ext cx="2678711" cy="1659044"/>
          </a:xfrm>
          <a:prstGeom prst="rect">
            <a:avLst/>
          </a:prstGeom>
          <a:noFill/>
        </p:spPr>
        <p:txBody>
          <a:bodyPr wrap="square">
            <a:spAutoFit/>
          </a:bodyPr>
          <a:lstStyle/>
          <a:p>
            <a:pPr marL="285750" indent="-285750">
              <a:lnSpc>
                <a:spcPts val="2500"/>
              </a:lnSpc>
              <a:buFont typeface="Arial" panose="020B0604020202020204" pitchFamily="34" charset="0"/>
              <a:buChar char="•"/>
            </a:pPr>
            <a:r>
              <a:rPr lang="zh-CN" altLang="en-US" dirty="0"/>
              <a:t>此外，针对家长的指导目标还应根据亲子活动实践的具体情况进行灵活调整，聚焦家长实际需求和疑惑，真正让家长在活动中受益。</a:t>
            </a:r>
          </a:p>
        </p:txBody>
      </p:sp>
    </p:spTree>
    <p:extLst>
      <p:ext uri="{BB962C8B-B14F-4D97-AF65-F5344CB8AC3E}">
        <p14:creationId xmlns:p14="http://schemas.microsoft.com/office/powerpoint/2010/main" val="2279293724"/>
      </p:ext>
    </p:extLst>
  </p:cSld>
  <p:clrMapOvr>
    <a:masterClrMapping/>
  </p:clrMapOvr>
  <p:transition spd="slow">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5596707" cy="500127"/>
          </a:xfrm>
          <a:prstGeom prst="rect">
            <a:avLst/>
          </a:prstGeom>
        </p:spPr>
        <p:txBody>
          <a:bodyPr wrap="none" lIns="68571" tIns="34285" rIns="68571" bIns="34285">
            <a:spAutoFit/>
          </a:bodyPr>
          <a:lstStyle/>
          <a:p>
            <a:pPr algn="l"/>
            <a:r>
              <a:rPr lang="zh-CN" altLang="en-US" sz="2800" b="1" dirty="0">
                <a:latin typeface="微软雅黑" panose="020B0503020204020204" pitchFamily="34" charset="-122"/>
                <a:ea typeface="微软雅黑" panose="020B0503020204020204" pitchFamily="34" charset="-122"/>
                <a:cs typeface="+mj-cs"/>
              </a:rPr>
              <a:t>二</a:t>
            </a:r>
            <a:r>
              <a:rPr lang="zh-CN" altLang="zh-CN" sz="2800" b="1" dirty="0">
                <a:latin typeface="微软雅黑" panose="020B0503020204020204" pitchFamily="34" charset="-122"/>
                <a:ea typeface="微软雅黑" panose="020B0503020204020204" pitchFamily="34" charset="-122"/>
                <a:cs typeface="+mj-cs"/>
              </a:rPr>
              <a:t>、</a:t>
            </a:r>
            <a:r>
              <a:rPr lang="en-US" altLang="zh-CN" sz="2800" b="1" dirty="0">
                <a:latin typeface="微软雅黑" panose="020B0503020204020204" pitchFamily="34" charset="-122"/>
                <a:ea typeface="微软雅黑" panose="020B0503020204020204" pitchFamily="34" charset="-122"/>
                <a:cs typeface="+mj-cs"/>
              </a:rPr>
              <a:t>    </a:t>
            </a:r>
            <a:r>
              <a:rPr lang="zh-CN" altLang="en-US" sz="2800" b="1" dirty="0">
                <a:latin typeface="微软雅黑" panose="020B0503020204020204" pitchFamily="34" charset="-122"/>
                <a:ea typeface="微软雅黑" panose="020B0503020204020204" pitchFamily="34" charset="-122"/>
                <a:cs typeface="+mj-cs"/>
              </a:rPr>
              <a:t>目标表述：双角度、三要点</a:t>
            </a:r>
            <a:endParaRPr lang="zh-CN" altLang="zh-CN" sz="2800" b="1" dirty="0">
              <a:latin typeface="微软雅黑" panose="020B0503020204020204" pitchFamily="34" charset="-122"/>
              <a:ea typeface="微软雅黑" panose="020B0503020204020204" pitchFamily="34" charset="-122"/>
              <a:cs typeface="+mj-cs"/>
            </a:endParaRPr>
          </a:p>
        </p:txBody>
      </p:sp>
      <p:sp>
        <p:nvSpPr>
          <p:cNvPr id="4" name="矩形 3"/>
          <p:cNvSpPr/>
          <p:nvPr/>
        </p:nvSpPr>
        <p:spPr>
          <a:xfrm>
            <a:off x="354421" y="1428012"/>
            <a:ext cx="8435158" cy="2287476"/>
          </a:xfrm>
          <a:prstGeom prst="rect">
            <a:avLst/>
          </a:prstGeom>
        </p:spPr>
        <p:txBody>
          <a:bodyPr wrap="square" lIns="68571" tIns="34285" rIns="68571" bIns="34285">
            <a:spAutoFit/>
          </a:bodyPr>
          <a:lstStyle/>
          <a:p>
            <a:pPr marL="285750" indent="-285750">
              <a:lnSpc>
                <a:spcPts val="2500"/>
              </a:lnSpc>
              <a:buFont typeface="Arial" panose="020B0604020202020204" pitchFamily="34" charset="0"/>
              <a:buChar char="•"/>
            </a:pPr>
            <a:r>
              <a:rPr lang="zh-CN" altLang="en-US" sz="1600" b="1" dirty="0"/>
              <a:t>亲子活动目标表述的角度应做到前后一致。</a:t>
            </a:r>
            <a:endParaRPr lang="en-US" altLang="zh-CN" sz="1600" b="1" dirty="0"/>
          </a:p>
          <a:p>
            <a:pPr marL="285750" indent="-285750">
              <a:lnSpc>
                <a:spcPts val="2500"/>
              </a:lnSpc>
              <a:buFont typeface="Arial" panose="020B0604020202020204" pitchFamily="34" charset="0"/>
              <a:buChar char="•"/>
            </a:pPr>
            <a:r>
              <a:rPr lang="zh-CN" altLang="en-US" sz="1600" b="1" dirty="0">
                <a:solidFill>
                  <a:srgbClr val="FFC000"/>
                </a:solidFill>
              </a:rPr>
              <a:t>双角度</a:t>
            </a:r>
            <a:r>
              <a:rPr lang="zh-CN" altLang="en-US" sz="1600" dirty="0"/>
              <a:t>指从亲子活动的教育对象</a:t>
            </a:r>
            <a:r>
              <a:rPr lang="en-US" altLang="zh-CN" sz="1600" dirty="0"/>
              <a:t>——</a:t>
            </a:r>
            <a:r>
              <a:rPr lang="zh-CN" altLang="en-US" sz="1600" b="1" dirty="0"/>
              <a:t>家长和婴幼儿</a:t>
            </a:r>
            <a:r>
              <a:rPr lang="zh-CN" altLang="en-US" sz="1600" dirty="0"/>
              <a:t>角度表述活动目标，如此更能体现教育者积极的教育期望和教育对象的发展变化。</a:t>
            </a:r>
          </a:p>
          <a:p>
            <a:pPr marL="285750" indent="-285750">
              <a:lnSpc>
                <a:spcPts val="2500"/>
              </a:lnSpc>
              <a:buFont typeface="Arial" panose="020B0604020202020204" pitchFamily="34" charset="0"/>
              <a:buChar char="•"/>
            </a:pPr>
            <a:r>
              <a:rPr lang="zh-CN" altLang="en-US" sz="1600" b="1" dirty="0">
                <a:solidFill>
                  <a:srgbClr val="FFC000"/>
                </a:solidFill>
              </a:rPr>
              <a:t>三要点</a:t>
            </a:r>
            <a:r>
              <a:rPr lang="zh-CN" altLang="en-US" sz="1600" dirty="0"/>
              <a:t>指活动目标要</a:t>
            </a:r>
            <a:r>
              <a:rPr lang="zh-CN" altLang="en-US" sz="1600" b="1" dirty="0"/>
              <a:t>具体、明确、可操作</a:t>
            </a:r>
            <a:r>
              <a:rPr lang="zh-CN" altLang="en-US" sz="1600" dirty="0"/>
              <a:t>。活动目标应对接不同的活动内容，做到具体明确而非泛泛而谈，并且要能真正指导教师的教育行为，能聚焦婴幼儿和家长真实的活动行为表现。</a:t>
            </a:r>
          </a:p>
          <a:p>
            <a:pPr marL="285750" indent="-285750">
              <a:lnSpc>
                <a:spcPts val="2500"/>
              </a:lnSpc>
              <a:buFont typeface="Arial" panose="020B0604020202020204" pitchFamily="34" charset="0"/>
              <a:buChar char="•"/>
            </a:pPr>
            <a:endParaRPr lang="zh-CN" altLang="en-US" sz="1600" dirty="0"/>
          </a:p>
        </p:txBody>
      </p:sp>
      <p:pic>
        <p:nvPicPr>
          <p:cNvPr id="5" name="图片 4">
            <a:extLst>
              <a:ext uri="{FF2B5EF4-FFF2-40B4-BE49-F238E27FC236}">
                <a16:creationId xmlns:a16="http://schemas.microsoft.com/office/drawing/2014/main" id="{8CD9E3AB-2176-B3AC-C0A2-DF1DAEB6874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83130" y="3212950"/>
            <a:ext cx="4777740" cy="1638935"/>
          </a:xfrm>
          <a:prstGeom prst="rect">
            <a:avLst/>
          </a:prstGeom>
        </p:spPr>
      </p:pic>
    </p:spTree>
    <p:extLst>
      <p:ext uri="{BB962C8B-B14F-4D97-AF65-F5344CB8AC3E}">
        <p14:creationId xmlns:p14="http://schemas.microsoft.com/office/powerpoint/2010/main" val="3027102063"/>
      </p:ext>
    </p:extLst>
  </p:cSld>
  <p:clrMapOvr>
    <a:masterClrMapping/>
  </p:clrMapOvr>
  <p:transition spd="slow">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7393" y="746094"/>
            <a:ext cx="984324" cy="1100087"/>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4BB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pitchFamily="34" charset="-122"/>
              <a:sym typeface="Arial" panose="020B0604020202020204"/>
            </a:endParaRPr>
          </a:p>
        </p:txBody>
      </p:sp>
      <p:sp>
        <p:nvSpPr>
          <p:cNvPr id="4" name="矩形 3"/>
          <p:cNvSpPr/>
          <p:nvPr/>
        </p:nvSpPr>
        <p:spPr>
          <a:xfrm>
            <a:off x="1593779" y="746093"/>
            <a:ext cx="7007296" cy="3796453"/>
          </a:xfrm>
          <a:prstGeom prst="rect">
            <a:avLst/>
          </a:prstGeom>
          <a:noFill/>
          <a:ln w="12700">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 name="矩形 4"/>
          <p:cNvSpPr/>
          <p:nvPr/>
        </p:nvSpPr>
        <p:spPr>
          <a:xfrm>
            <a:off x="601980" y="863600"/>
            <a:ext cx="728980" cy="859790"/>
          </a:xfrm>
          <a:prstGeom prst="rect">
            <a:avLst/>
          </a:prstGeom>
        </p:spPr>
        <p:txBody>
          <a:bodyPr wrap="none">
            <a:noAutofit/>
          </a:bodyPr>
          <a:lstStyle/>
          <a:p>
            <a:r>
              <a:rPr lang="zh-CN" altLang="en-US" sz="2100" b="1" dirty="0">
                <a:solidFill>
                  <a:schemeClr val="bg1"/>
                </a:solidFill>
                <a:latin typeface="微软雅黑" panose="020B0503020204020204" pitchFamily="34" charset="-122"/>
                <a:ea typeface="微软雅黑" panose="020B0503020204020204" pitchFamily="34" charset="-122"/>
              </a:rPr>
              <a:t>案例</a:t>
            </a:r>
            <a:endParaRPr lang="en-US" altLang="zh-CN" sz="2100" b="1" dirty="0">
              <a:solidFill>
                <a:schemeClr val="bg1"/>
              </a:solidFill>
              <a:latin typeface="微软雅黑" panose="020B0503020204020204" pitchFamily="34" charset="-122"/>
              <a:ea typeface="微软雅黑" panose="020B0503020204020204" pitchFamily="34" charset="-122"/>
            </a:endParaRPr>
          </a:p>
          <a:p>
            <a:r>
              <a:rPr lang="zh-CN" altLang="en-US" sz="2100" b="1" dirty="0">
                <a:solidFill>
                  <a:schemeClr val="bg1"/>
                </a:solidFill>
                <a:latin typeface="微软雅黑" panose="020B0503020204020204" pitchFamily="34" charset="-122"/>
                <a:ea typeface="微软雅黑" panose="020B0503020204020204" pitchFamily="34" charset="-122"/>
              </a:rPr>
              <a:t>分析</a:t>
            </a:r>
            <a:endParaRPr lang="zh-CN" altLang="zh-CN" sz="21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725402" y="1408127"/>
            <a:ext cx="6651109" cy="2989280"/>
          </a:xfrm>
          <a:prstGeom prst="rect">
            <a:avLst/>
          </a:prstGeom>
        </p:spPr>
        <p:txBody>
          <a:bodyPr wrap="square">
            <a:spAutoFit/>
          </a:bodyPr>
          <a:lstStyle/>
          <a:p>
            <a:pPr indent="457200">
              <a:lnSpc>
                <a:spcPct val="150000"/>
              </a:lnSpc>
            </a:pPr>
            <a:r>
              <a:rPr lang="zh-CN" altLang="en-US" sz="1600" dirty="0">
                <a:latin typeface="宋体" panose="02010600030101010101" pitchFamily="2" charset="-122"/>
                <a:ea typeface="宋体" panose="02010600030101010101" pitchFamily="2" charset="-122"/>
                <a:cs typeface="宋体" panose="02010600030101010101" pitchFamily="2" charset="-122"/>
              </a:rPr>
              <a:t>吴老师想设计一项亲子球类活动，初步设计了以下活动目标：</a:t>
            </a:r>
          </a:p>
          <a:p>
            <a:pPr indent="457200">
              <a:lnSpc>
                <a:spcPct val="150000"/>
              </a:lnSpc>
            </a:pPr>
            <a:r>
              <a:rPr lang="en-US" altLang="zh-CN" sz="1600" dirty="0">
                <a:latin typeface="宋体" panose="02010600030101010101" pitchFamily="2" charset="-122"/>
                <a:ea typeface="宋体" panose="02010600030101010101" pitchFamily="2" charset="-122"/>
                <a:cs typeface="宋体" panose="02010600030101010101" pitchFamily="2" charset="-122"/>
              </a:rPr>
              <a:t>1.</a:t>
            </a:r>
            <a:r>
              <a:rPr lang="zh-CN" altLang="en-US" sz="1600" dirty="0">
                <a:latin typeface="宋体" panose="02010600030101010101" pitchFamily="2" charset="-122"/>
                <a:ea typeface="宋体" panose="02010600030101010101" pitchFamily="2" charset="-122"/>
                <a:cs typeface="宋体" panose="02010600030101010101" pitchFamily="2" charset="-122"/>
              </a:rPr>
              <a:t>发展婴幼儿的大动作和手眼协调。</a:t>
            </a:r>
          </a:p>
          <a:p>
            <a:pPr indent="457200">
              <a:lnSpc>
                <a:spcPct val="150000"/>
              </a:lnSpc>
            </a:pPr>
            <a:r>
              <a:rPr lang="en-US" altLang="zh-CN" sz="1600" dirty="0">
                <a:latin typeface="宋体" panose="02010600030101010101" pitchFamily="2" charset="-122"/>
                <a:ea typeface="宋体" panose="02010600030101010101" pitchFamily="2" charset="-122"/>
                <a:cs typeface="宋体" panose="02010600030101010101" pitchFamily="2" charset="-122"/>
              </a:rPr>
              <a:t>2.</a:t>
            </a:r>
            <a:r>
              <a:rPr lang="zh-CN" altLang="en-US" sz="1600" dirty="0">
                <a:latin typeface="宋体" panose="02010600030101010101" pitchFamily="2" charset="-122"/>
                <a:ea typeface="宋体" panose="02010600030101010101" pitchFamily="2" charset="-122"/>
                <a:cs typeface="宋体" panose="02010600030101010101" pitchFamily="2" charset="-122"/>
              </a:rPr>
              <a:t>增进亲子间的互动和团队合作。</a:t>
            </a:r>
            <a:endParaRPr lang="en-US" altLang="zh-CN" sz="1600" dirty="0">
              <a:latin typeface="宋体" panose="02010600030101010101" pitchFamily="2" charset="-122"/>
              <a:ea typeface="宋体" panose="02010600030101010101" pitchFamily="2" charset="-122"/>
              <a:cs typeface="宋体" panose="02010600030101010101" pitchFamily="2" charset="-122"/>
            </a:endParaRPr>
          </a:p>
          <a:p>
            <a:pPr indent="457200">
              <a:lnSpc>
                <a:spcPct val="150000"/>
              </a:lnSpc>
            </a:pPr>
            <a:endParaRPr lang="en-US" altLang="zh-CN" sz="1600" b="1" dirty="0">
              <a:latin typeface="宋体" panose="02010600030101010101" pitchFamily="2" charset="-122"/>
              <a:ea typeface="宋体" panose="02010600030101010101" pitchFamily="2" charset="-122"/>
              <a:cs typeface="宋体" panose="02010600030101010101" pitchFamily="2" charset="-122"/>
            </a:endParaRPr>
          </a:p>
          <a:p>
            <a:pPr indent="457200">
              <a:lnSpc>
                <a:spcPct val="150000"/>
              </a:lnSpc>
            </a:pPr>
            <a:r>
              <a:rPr lang="zh-CN" altLang="en-US" sz="1600" b="1" dirty="0">
                <a:latin typeface="宋体" panose="02010600030101010101" pitchFamily="2" charset="-122"/>
                <a:ea typeface="宋体" panose="02010600030101010101" pitchFamily="2" charset="-122"/>
                <a:cs typeface="宋体" panose="02010600030101010101" pitchFamily="2" charset="-122"/>
              </a:rPr>
              <a:t>上述活动目标是否合适？可以怎样修改？</a:t>
            </a:r>
          </a:p>
          <a:p>
            <a:pPr indent="457200">
              <a:lnSpc>
                <a:spcPct val="150000"/>
              </a:lnSpc>
            </a:pPr>
            <a:endParaRPr lang="en-US" altLang="zh-CN" sz="1600" dirty="0">
              <a:latin typeface="宋体" panose="02010600030101010101" pitchFamily="2" charset="-122"/>
              <a:ea typeface="宋体" panose="02010600030101010101" pitchFamily="2" charset="-122"/>
              <a:cs typeface="宋体" panose="02010600030101010101" pitchFamily="2" charset="-122"/>
            </a:endParaRPr>
          </a:p>
          <a:p>
            <a:pPr indent="457200">
              <a:lnSpc>
                <a:spcPct val="150000"/>
              </a:lnSpc>
            </a:pPr>
            <a:endParaRPr lang="zh-CN" altLang="en-US" sz="1600" dirty="0">
              <a:latin typeface="宋体" panose="02010600030101010101" pitchFamily="2" charset="-122"/>
              <a:ea typeface="宋体" panose="02010600030101010101" pitchFamily="2" charset="-122"/>
              <a:cs typeface="宋体" panose="02010600030101010101" pitchFamily="2" charset="-122"/>
            </a:endParaRPr>
          </a:p>
          <a:p>
            <a:pPr indent="457200">
              <a:lnSpc>
                <a:spcPct val="150000"/>
              </a:lnSpc>
            </a:pPr>
            <a:endParaRPr lang="zh-CN" altLang="en-US" sz="1600" dirty="0">
              <a:latin typeface="宋体" panose="02010600030101010101" pitchFamily="2" charset="-122"/>
              <a:ea typeface="宋体" panose="02010600030101010101" pitchFamily="2" charset="-122"/>
              <a:cs typeface="宋体" panose="02010600030101010101" pitchFamily="2" charset="-122"/>
            </a:endParaRPr>
          </a:p>
        </p:txBody>
      </p:sp>
      <p:grpSp>
        <p:nvGrpSpPr>
          <p:cNvPr id="7" name="组合 6"/>
          <p:cNvGrpSpPr/>
          <p:nvPr/>
        </p:nvGrpSpPr>
        <p:grpSpPr>
          <a:xfrm>
            <a:off x="377130" y="4174408"/>
            <a:ext cx="1097074" cy="578047"/>
            <a:chOff x="1794781" y="1591782"/>
            <a:chExt cx="4211689" cy="2219136"/>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81766" y="1685101"/>
              <a:ext cx="2871465" cy="792549"/>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6325" y="2478143"/>
              <a:ext cx="3139712" cy="481626"/>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93600" y="2950106"/>
              <a:ext cx="3212870" cy="695004"/>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94781" y="1591782"/>
              <a:ext cx="1261981" cy="2219136"/>
            </a:xfrm>
            <a:prstGeom prst="rect">
              <a:avLst/>
            </a:prstGeom>
          </p:spPr>
        </p:pic>
      </p:grpSp>
      <p:pic>
        <p:nvPicPr>
          <p:cNvPr id="1026" name="Picture 2">
            <a:extLst>
              <a:ext uri="{FF2B5EF4-FFF2-40B4-BE49-F238E27FC236}">
                <a16:creationId xmlns:a16="http://schemas.microsoft.com/office/drawing/2014/main" id="{401B7401-B1E2-D2E3-3E00-D9C2A8AD746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4169" t="12487" r="11685" b="16193"/>
          <a:stretch/>
        </p:blipFill>
        <p:spPr bwMode="auto">
          <a:xfrm>
            <a:off x="6294862" y="2340212"/>
            <a:ext cx="1906860" cy="1834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9331517"/>
      </p:ext>
    </p:extLst>
  </p:cSld>
  <p:clrMapOvr>
    <a:masterClrMapping/>
  </p:clrMapOvr>
  <p:transition spd="slow">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7393" y="746094"/>
            <a:ext cx="984324" cy="1100087"/>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4BB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pitchFamily="34" charset="-122"/>
              <a:sym typeface="Arial" panose="020B0604020202020204"/>
            </a:endParaRPr>
          </a:p>
        </p:txBody>
      </p:sp>
      <p:sp>
        <p:nvSpPr>
          <p:cNvPr id="4" name="矩形 3"/>
          <p:cNvSpPr/>
          <p:nvPr/>
        </p:nvSpPr>
        <p:spPr>
          <a:xfrm>
            <a:off x="1593779" y="746093"/>
            <a:ext cx="7007296" cy="3796453"/>
          </a:xfrm>
          <a:prstGeom prst="rect">
            <a:avLst/>
          </a:prstGeom>
          <a:noFill/>
          <a:ln w="12700">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 name="矩形 4"/>
          <p:cNvSpPr/>
          <p:nvPr/>
        </p:nvSpPr>
        <p:spPr>
          <a:xfrm>
            <a:off x="601980" y="863600"/>
            <a:ext cx="728980" cy="859790"/>
          </a:xfrm>
          <a:prstGeom prst="rect">
            <a:avLst/>
          </a:prstGeom>
        </p:spPr>
        <p:txBody>
          <a:bodyPr wrap="none">
            <a:noAutofit/>
          </a:bodyPr>
          <a:lstStyle/>
          <a:p>
            <a:r>
              <a:rPr lang="zh-CN" altLang="en-US" sz="2100" b="1" dirty="0">
                <a:solidFill>
                  <a:schemeClr val="bg1"/>
                </a:solidFill>
                <a:latin typeface="微软雅黑" panose="020B0503020204020204" pitchFamily="34" charset="-122"/>
                <a:ea typeface="微软雅黑" panose="020B0503020204020204" pitchFamily="34" charset="-122"/>
              </a:rPr>
              <a:t>案例</a:t>
            </a:r>
            <a:endParaRPr lang="en-US" altLang="zh-CN" sz="2100" b="1" dirty="0">
              <a:solidFill>
                <a:schemeClr val="bg1"/>
              </a:solidFill>
              <a:latin typeface="微软雅黑" panose="020B0503020204020204" pitchFamily="34" charset="-122"/>
              <a:ea typeface="微软雅黑" panose="020B0503020204020204" pitchFamily="34" charset="-122"/>
            </a:endParaRPr>
          </a:p>
          <a:p>
            <a:r>
              <a:rPr lang="zh-CN" altLang="en-US" sz="2100" b="1" dirty="0">
                <a:solidFill>
                  <a:schemeClr val="bg1"/>
                </a:solidFill>
                <a:latin typeface="微软雅黑" panose="020B0503020204020204" pitchFamily="34" charset="-122"/>
                <a:ea typeface="微软雅黑" panose="020B0503020204020204" pitchFamily="34" charset="-122"/>
              </a:rPr>
              <a:t>分析</a:t>
            </a:r>
            <a:endParaRPr lang="zh-CN" altLang="zh-CN" sz="21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725402" y="773950"/>
            <a:ext cx="6651109" cy="5205271"/>
          </a:xfrm>
          <a:prstGeom prst="rect">
            <a:avLst/>
          </a:prstGeom>
        </p:spPr>
        <p:txBody>
          <a:bodyPr wrap="square">
            <a:spAutoFit/>
          </a:bodyPr>
          <a:lstStyle/>
          <a:p>
            <a:pPr indent="457200">
              <a:lnSpc>
                <a:spcPct val="150000"/>
              </a:lnSpc>
            </a:pPr>
            <a:r>
              <a:rPr lang="zh-CN" altLang="en-US" sz="1600" b="1" dirty="0">
                <a:latin typeface="宋体" panose="02010600030101010101" pitchFamily="2" charset="-122"/>
                <a:ea typeface="宋体" panose="02010600030101010101" pitchFamily="2" charset="-122"/>
                <a:cs typeface="宋体" panose="02010600030101010101" pitchFamily="2" charset="-122"/>
              </a:rPr>
              <a:t>原活动目标：</a:t>
            </a:r>
          </a:p>
          <a:p>
            <a:pPr indent="457200">
              <a:lnSpc>
                <a:spcPct val="150000"/>
              </a:lnSpc>
            </a:pPr>
            <a:r>
              <a:rPr lang="en-US" altLang="zh-CN" sz="1600" dirty="0">
                <a:latin typeface="宋体" panose="02010600030101010101" pitchFamily="2" charset="-122"/>
                <a:ea typeface="宋体" panose="02010600030101010101" pitchFamily="2" charset="-122"/>
                <a:cs typeface="宋体" panose="02010600030101010101" pitchFamily="2" charset="-122"/>
              </a:rPr>
              <a:t>1.</a:t>
            </a:r>
            <a:r>
              <a:rPr lang="zh-CN" altLang="en-US" sz="1600" dirty="0">
                <a:latin typeface="宋体" panose="02010600030101010101" pitchFamily="2" charset="-122"/>
                <a:ea typeface="宋体" panose="02010600030101010101" pitchFamily="2" charset="-122"/>
                <a:cs typeface="宋体" panose="02010600030101010101" pitchFamily="2" charset="-122"/>
              </a:rPr>
              <a:t>发展婴幼儿的大动作和手眼协调。</a:t>
            </a:r>
          </a:p>
          <a:p>
            <a:pPr indent="457200">
              <a:lnSpc>
                <a:spcPct val="150000"/>
              </a:lnSpc>
            </a:pPr>
            <a:r>
              <a:rPr lang="en-US" altLang="zh-CN" sz="1600" dirty="0">
                <a:latin typeface="宋体" panose="02010600030101010101" pitchFamily="2" charset="-122"/>
                <a:ea typeface="宋体" panose="02010600030101010101" pitchFamily="2" charset="-122"/>
                <a:cs typeface="宋体" panose="02010600030101010101" pitchFamily="2" charset="-122"/>
              </a:rPr>
              <a:t>2.</a:t>
            </a:r>
            <a:r>
              <a:rPr lang="zh-CN" altLang="en-US" sz="1600" dirty="0">
                <a:latin typeface="宋体" panose="02010600030101010101" pitchFamily="2" charset="-122"/>
                <a:ea typeface="宋体" panose="02010600030101010101" pitchFamily="2" charset="-122"/>
                <a:cs typeface="宋体" panose="02010600030101010101" pitchFamily="2" charset="-122"/>
              </a:rPr>
              <a:t>增进亲子间的互动和团队合作。</a:t>
            </a:r>
            <a:endParaRPr lang="en-US" altLang="zh-CN" sz="1600" dirty="0">
              <a:latin typeface="宋体" panose="02010600030101010101" pitchFamily="2" charset="-122"/>
              <a:ea typeface="宋体" panose="02010600030101010101" pitchFamily="2" charset="-122"/>
              <a:cs typeface="宋体" panose="02010600030101010101" pitchFamily="2" charset="-122"/>
            </a:endParaRPr>
          </a:p>
          <a:p>
            <a:pPr indent="457200">
              <a:lnSpc>
                <a:spcPct val="150000"/>
              </a:lnSpc>
            </a:pPr>
            <a:endParaRPr lang="en-US" altLang="zh-CN" sz="1600" dirty="0">
              <a:latin typeface="宋体" panose="02010600030101010101" pitchFamily="2" charset="-122"/>
              <a:ea typeface="宋体" panose="02010600030101010101" pitchFamily="2" charset="-122"/>
              <a:cs typeface="宋体" panose="02010600030101010101" pitchFamily="2" charset="-122"/>
            </a:endParaRPr>
          </a:p>
          <a:p>
            <a:pPr indent="457200">
              <a:lnSpc>
                <a:spcPct val="150000"/>
              </a:lnSpc>
            </a:pPr>
            <a:r>
              <a:rPr lang="zh-CN" altLang="en-US" sz="1600" b="1" dirty="0">
                <a:latin typeface="宋体" panose="02010600030101010101" pitchFamily="2" charset="-122"/>
                <a:ea typeface="宋体" panose="02010600030101010101" pitchFamily="2" charset="-122"/>
                <a:cs typeface="宋体" panose="02010600030101010101" pitchFamily="2" charset="-122"/>
              </a:rPr>
              <a:t>修改后：</a:t>
            </a:r>
            <a:endParaRPr lang="en-US" altLang="zh-CN" sz="1600" b="1" dirty="0">
              <a:latin typeface="宋体" panose="02010600030101010101" pitchFamily="2" charset="-122"/>
              <a:ea typeface="宋体" panose="02010600030101010101" pitchFamily="2" charset="-122"/>
              <a:cs typeface="宋体" panose="02010600030101010101" pitchFamily="2" charset="-122"/>
            </a:endParaRPr>
          </a:p>
          <a:p>
            <a:pPr indent="457200">
              <a:lnSpc>
                <a:spcPct val="150000"/>
              </a:lnSpc>
            </a:pPr>
            <a:r>
              <a:rPr lang="en-US" altLang="zh-CN" sz="1600" dirty="0">
                <a:latin typeface="宋体" panose="02010600030101010101" pitchFamily="2" charset="-122"/>
                <a:ea typeface="宋体" panose="02010600030101010101" pitchFamily="2" charset="-122"/>
                <a:cs typeface="宋体" panose="02010600030101010101" pitchFamily="2" charset="-122"/>
              </a:rPr>
              <a:t>1.</a:t>
            </a:r>
            <a:r>
              <a:rPr lang="zh-CN" altLang="en-US" sz="1600" dirty="0">
                <a:latin typeface="宋体" panose="02010600030101010101" pitchFamily="2" charset="-122"/>
                <a:ea typeface="宋体" panose="02010600030101010101" pitchFamily="2" charset="-122"/>
                <a:cs typeface="宋体" panose="02010600030101010101" pitchFamily="2" charset="-122"/>
              </a:rPr>
              <a:t>通过踢球、投球等，增强婴幼儿的四肢运动协调能力、奔跑能力。</a:t>
            </a:r>
          </a:p>
          <a:p>
            <a:pPr indent="457200">
              <a:lnSpc>
                <a:spcPct val="150000"/>
              </a:lnSpc>
            </a:pPr>
            <a:r>
              <a:rPr lang="en-US" altLang="zh-CN" sz="1600" dirty="0">
                <a:latin typeface="宋体" panose="02010600030101010101" pitchFamily="2" charset="-122"/>
                <a:ea typeface="宋体" panose="02010600030101010101" pitchFamily="2" charset="-122"/>
                <a:cs typeface="宋体" panose="02010600030101010101" pitchFamily="2" charset="-122"/>
              </a:rPr>
              <a:t>2.</a:t>
            </a:r>
            <a:r>
              <a:rPr lang="zh-CN" altLang="en-US" sz="1600" dirty="0">
                <a:latin typeface="宋体" panose="02010600030101010101" pitchFamily="2" charset="-122"/>
                <a:ea typeface="宋体" panose="02010600030101010101" pitchFamily="2" charset="-122"/>
                <a:cs typeface="宋体" panose="02010600030101010101" pitchFamily="2" charset="-122"/>
              </a:rPr>
              <a:t>通过传球游戏，提高婴幼儿的手眼协调能力。</a:t>
            </a:r>
          </a:p>
          <a:p>
            <a:pPr indent="457200">
              <a:lnSpc>
                <a:spcPct val="150000"/>
              </a:lnSpc>
            </a:pPr>
            <a:r>
              <a:rPr lang="en-US" altLang="zh-CN" sz="1600" dirty="0">
                <a:latin typeface="宋体" panose="02010600030101010101" pitchFamily="2" charset="-122"/>
                <a:ea typeface="宋体" panose="02010600030101010101" pitchFamily="2" charset="-122"/>
                <a:cs typeface="宋体" panose="02010600030101010101" pitchFamily="2" charset="-122"/>
              </a:rPr>
              <a:t>3.</a:t>
            </a:r>
            <a:r>
              <a:rPr lang="zh-CN" altLang="en-US" sz="1600" dirty="0">
                <a:latin typeface="宋体" panose="02010600030101010101" pitchFamily="2" charset="-122"/>
                <a:ea typeface="宋体" panose="02010600030101010101" pitchFamily="2" charset="-122"/>
                <a:cs typeface="宋体" panose="02010600030101010101" pitchFamily="2" charset="-122"/>
              </a:rPr>
              <a:t>通过亲子接力，增进亲子间的互动与合作。</a:t>
            </a:r>
          </a:p>
          <a:p>
            <a:pPr indent="457200">
              <a:lnSpc>
                <a:spcPct val="150000"/>
              </a:lnSpc>
            </a:pPr>
            <a:r>
              <a:rPr lang="en-US" altLang="zh-CN" sz="1600" dirty="0">
                <a:latin typeface="宋体" panose="02010600030101010101" pitchFamily="2" charset="-122"/>
                <a:ea typeface="宋体" panose="02010600030101010101" pitchFamily="2" charset="-122"/>
                <a:cs typeface="宋体" panose="02010600030101010101" pitchFamily="2" charset="-122"/>
              </a:rPr>
              <a:t>4.</a:t>
            </a:r>
            <a:r>
              <a:rPr lang="zh-CN" altLang="en-US" sz="1600" dirty="0">
                <a:latin typeface="宋体" panose="02010600030101010101" pitchFamily="2" charset="-122"/>
                <a:ea typeface="宋体" panose="02010600030101010101" pitchFamily="2" charset="-122"/>
                <a:cs typeface="宋体" panose="02010600030101010101" pitchFamily="2" charset="-122"/>
              </a:rPr>
              <a:t>帮助家长更好地理解婴幼儿的发展需求，学习如何在活动中有效地引导和支持婴幼儿。</a:t>
            </a:r>
          </a:p>
          <a:p>
            <a:pPr indent="457200">
              <a:lnSpc>
                <a:spcPct val="150000"/>
              </a:lnSpc>
            </a:pPr>
            <a:endParaRPr lang="en-US" altLang="zh-CN" sz="1600" dirty="0">
              <a:latin typeface="宋体" panose="02010600030101010101" pitchFamily="2" charset="-122"/>
              <a:ea typeface="宋体" panose="02010600030101010101" pitchFamily="2" charset="-122"/>
              <a:cs typeface="宋体" panose="02010600030101010101" pitchFamily="2" charset="-122"/>
            </a:endParaRPr>
          </a:p>
          <a:p>
            <a:pPr indent="457200">
              <a:lnSpc>
                <a:spcPct val="150000"/>
              </a:lnSpc>
            </a:pPr>
            <a:endParaRPr lang="en-US" altLang="zh-CN" sz="1600" dirty="0">
              <a:latin typeface="宋体" panose="02010600030101010101" pitchFamily="2" charset="-122"/>
              <a:ea typeface="宋体" panose="02010600030101010101" pitchFamily="2" charset="-122"/>
              <a:cs typeface="宋体" panose="02010600030101010101" pitchFamily="2" charset="-122"/>
            </a:endParaRPr>
          </a:p>
          <a:p>
            <a:pPr indent="457200">
              <a:lnSpc>
                <a:spcPct val="150000"/>
              </a:lnSpc>
            </a:pPr>
            <a:endParaRPr lang="zh-CN" altLang="en-US" sz="1600" dirty="0">
              <a:latin typeface="宋体" panose="02010600030101010101" pitchFamily="2" charset="-122"/>
              <a:ea typeface="宋体" panose="02010600030101010101" pitchFamily="2" charset="-122"/>
              <a:cs typeface="宋体" panose="02010600030101010101" pitchFamily="2" charset="-122"/>
            </a:endParaRPr>
          </a:p>
          <a:p>
            <a:pPr indent="457200">
              <a:lnSpc>
                <a:spcPct val="150000"/>
              </a:lnSpc>
            </a:pPr>
            <a:endParaRPr lang="zh-CN" altLang="en-US" sz="1600" dirty="0">
              <a:latin typeface="宋体" panose="02010600030101010101" pitchFamily="2" charset="-122"/>
              <a:ea typeface="宋体" panose="02010600030101010101" pitchFamily="2" charset="-122"/>
              <a:cs typeface="宋体" panose="02010600030101010101" pitchFamily="2" charset="-122"/>
            </a:endParaRPr>
          </a:p>
        </p:txBody>
      </p:sp>
      <p:grpSp>
        <p:nvGrpSpPr>
          <p:cNvPr id="7" name="组合 6"/>
          <p:cNvGrpSpPr/>
          <p:nvPr/>
        </p:nvGrpSpPr>
        <p:grpSpPr>
          <a:xfrm>
            <a:off x="377130" y="4174408"/>
            <a:ext cx="1097074" cy="578047"/>
            <a:chOff x="1794781" y="1591782"/>
            <a:chExt cx="4211689" cy="2219136"/>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81766" y="1685101"/>
              <a:ext cx="2871465" cy="792549"/>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6325" y="2478143"/>
              <a:ext cx="3139712" cy="481626"/>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93600" y="2950106"/>
              <a:ext cx="3212870" cy="695004"/>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94781" y="1591782"/>
              <a:ext cx="1261981" cy="2219136"/>
            </a:xfrm>
            <a:prstGeom prst="rect">
              <a:avLst/>
            </a:prstGeom>
          </p:spPr>
        </p:pic>
      </p:grpSp>
    </p:spTree>
    <p:extLst>
      <p:ext uri="{BB962C8B-B14F-4D97-AF65-F5344CB8AC3E}">
        <p14:creationId xmlns:p14="http://schemas.microsoft.com/office/powerpoint/2010/main" val="445228476"/>
      </p:ext>
    </p:extLst>
  </p:cSld>
  <p:clrMapOvr>
    <a:masterClrMapping/>
  </p:clrMapOvr>
  <p:transition spd="slow">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6386" y="1693647"/>
            <a:ext cx="3216247" cy="377016"/>
          </a:xfrm>
          <a:prstGeom prst="rect">
            <a:avLst/>
          </a:prstGeom>
        </p:spPr>
        <p:txBody>
          <a:bodyPr wrap="none" lIns="68571" tIns="34285" rIns="68571" bIns="34285">
            <a:spAutoFit/>
          </a:bodyPr>
          <a:lstStyle/>
          <a:p>
            <a:r>
              <a:rPr lang="zh-CN" altLang="en-US" sz="2000" b="1" dirty="0">
                <a:latin typeface="微软雅黑" panose="020B0503020204020204" pitchFamily="34" charset="-122"/>
                <a:ea typeface="微软雅黑" panose="020B0503020204020204" pitchFamily="34" charset="-122"/>
                <a:cs typeface="+mj-cs"/>
              </a:rPr>
              <a:t>目标维度：双主体、四方面</a:t>
            </a:r>
            <a:endParaRPr lang="zh-CN" altLang="zh-CN" sz="2000" b="1" dirty="0">
              <a:latin typeface="Times New Roman" panose="02020603050405020304" charset="0"/>
              <a:ea typeface="微软雅黑" panose="020B0503020204020204" pitchFamily="34" charset="-122"/>
              <a:cs typeface="+mj-cs"/>
            </a:endParaRPr>
          </a:p>
        </p:txBody>
      </p:sp>
      <p:sp>
        <p:nvSpPr>
          <p:cNvPr id="15" name="Freeform 6">
            <a:extLst>
              <a:ext uri="{FF2B5EF4-FFF2-40B4-BE49-F238E27FC236}">
                <a16:creationId xmlns:a16="http://schemas.microsoft.com/office/drawing/2014/main" id="{A63C1D15-EF5A-F186-9645-EBEE7DD3CD7C}"/>
              </a:ext>
            </a:extLst>
          </p:cNvPr>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16" name="矩形 15">
            <a:extLst>
              <a:ext uri="{FF2B5EF4-FFF2-40B4-BE49-F238E27FC236}">
                <a16:creationId xmlns:a16="http://schemas.microsoft.com/office/drawing/2014/main" id="{126E0C01-EEBF-BE3D-9B63-B783D083E9AA}"/>
              </a:ext>
            </a:extLst>
          </p:cNvPr>
          <p:cNvSpPr/>
          <p:nvPr/>
        </p:nvSpPr>
        <p:spPr>
          <a:xfrm>
            <a:off x="255011" y="667806"/>
            <a:ext cx="856627" cy="500127"/>
          </a:xfrm>
          <a:prstGeom prst="rect">
            <a:avLst/>
          </a:prstGeom>
        </p:spPr>
        <p:txBody>
          <a:bodyPr wrap="none" lIns="68571" tIns="34285" rIns="68571" bIns="34285">
            <a:spAutoFit/>
          </a:bodyPr>
          <a:lstStyle/>
          <a:p>
            <a:r>
              <a:rPr lang="zh-CN" altLang="en-US" sz="2800" b="1" dirty="0">
                <a:latin typeface="微软雅黑" panose="020B0503020204020204" pitchFamily="34" charset="-122"/>
                <a:ea typeface="微软雅黑" panose="020B0503020204020204" pitchFamily="34" charset="-122"/>
                <a:cs typeface="+mj-cs"/>
                <a:sym typeface="FZZhunYuan-M02S"/>
              </a:rPr>
              <a:t>小结</a:t>
            </a:r>
            <a:endParaRPr lang="en-US" altLang="zh-CN" sz="2800" b="1" dirty="0">
              <a:latin typeface="微软雅黑" panose="020B0503020204020204" pitchFamily="34" charset="-122"/>
              <a:ea typeface="微软雅黑" panose="020B0503020204020204" pitchFamily="34" charset="-122"/>
              <a:cs typeface="+mj-cs"/>
              <a:sym typeface="FZZhunYuan-M02S"/>
            </a:endParaRPr>
          </a:p>
        </p:txBody>
      </p:sp>
      <p:grpSp>
        <p:nvGrpSpPr>
          <p:cNvPr id="10" name="组合 9">
            <a:extLst>
              <a:ext uri="{FF2B5EF4-FFF2-40B4-BE49-F238E27FC236}">
                <a16:creationId xmlns:a16="http://schemas.microsoft.com/office/drawing/2014/main" id="{1A983C55-C154-D7C4-0B19-AB1332F505BB}"/>
              </a:ext>
            </a:extLst>
          </p:cNvPr>
          <p:cNvGrpSpPr/>
          <p:nvPr/>
        </p:nvGrpSpPr>
        <p:grpSpPr>
          <a:xfrm>
            <a:off x="4291058" y="978658"/>
            <a:ext cx="4618840" cy="3504867"/>
            <a:chOff x="4041100" y="851199"/>
            <a:chExt cx="4977723" cy="3676813"/>
          </a:xfrm>
        </p:grpSpPr>
        <p:pic>
          <p:nvPicPr>
            <p:cNvPr id="2" name="图片 1">
              <a:extLst>
                <a:ext uri="{FF2B5EF4-FFF2-40B4-BE49-F238E27FC236}">
                  <a16:creationId xmlns:a16="http://schemas.microsoft.com/office/drawing/2014/main" id="{B2AF0DB7-0D65-2DE7-E21C-372BEF843DC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41100" y="851199"/>
              <a:ext cx="4977723" cy="1775169"/>
            </a:xfrm>
            <a:prstGeom prst="rect">
              <a:avLst/>
            </a:prstGeom>
          </p:spPr>
        </p:pic>
        <p:pic>
          <p:nvPicPr>
            <p:cNvPr id="4" name="图片 3">
              <a:extLst>
                <a:ext uri="{FF2B5EF4-FFF2-40B4-BE49-F238E27FC236}">
                  <a16:creationId xmlns:a16="http://schemas.microsoft.com/office/drawing/2014/main" id="{9E549B99-8F4B-51FB-2265-AFAA5F66A9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6153" y="2822209"/>
              <a:ext cx="4972670" cy="1705803"/>
            </a:xfrm>
            <a:prstGeom prst="rect">
              <a:avLst/>
            </a:prstGeom>
          </p:spPr>
        </p:pic>
      </p:grpSp>
      <p:sp>
        <p:nvSpPr>
          <p:cNvPr id="5" name="矩形 4">
            <a:extLst>
              <a:ext uri="{FF2B5EF4-FFF2-40B4-BE49-F238E27FC236}">
                <a16:creationId xmlns:a16="http://schemas.microsoft.com/office/drawing/2014/main" id="{13B85199-BBD8-6753-A3D3-4CC20CBE92FD}"/>
              </a:ext>
            </a:extLst>
          </p:cNvPr>
          <p:cNvSpPr/>
          <p:nvPr/>
        </p:nvSpPr>
        <p:spPr>
          <a:xfrm>
            <a:off x="566386" y="3482001"/>
            <a:ext cx="3216247" cy="377016"/>
          </a:xfrm>
          <a:prstGeom prst="rect">
            <a:avLst/>
          </a:prstGeom>
        </p:spPr>
        <p:txBody>
          <a:bodyPr wrap="none" lIns="68571" tIns="34285" rIns="68571" bIns="34285">
            <a:spAutoFit/>
          </a:bodyPr>
          <a:lstStyle/>
          <a:p>
            <a:r>
              <a:rPr lang="zh-CN" altLang="en-US" sz="2000" b="1" dirty="0">
                <a:latin typeface="微软雅黑" panose="020B0503020204020204" pitchFamily="34" charset="-122"/>
                <a:ea typeface="微软雅黑" panose="020B0503020204020204" pitchFamily="34" charset="-122"/>
                <a:cs typeface="+mj-cs"/>
              </a:rPr>
              <a:t>目标表述：双角度、三要点</a:t>
            </a:r>
            <a:endParaRPr lang="zh-CN" altLang="zh-CN" sz="2000" b="1" dirty="0">
              <a:latin typeface="Times New Roman" panose="02020603050405020304" charset="0"/>
              <a:ea typeface="微软雅黑" panose="020B0503020204020204" pitchFamily="34" charset="-122"/>
              <a:cs typeface="+mj-cs"/>
            </a:endParaRPr>
          </a:p>
        </p:txBody>
      </p:sp>
    </p:spTree>
  </p:cSld>
  <p:clrMapOvr>
    <a:masterClrMapping/>
  </p:clrMapOvr>
  <p:transition spd="slow">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68634" y="746093"/>
            <a:ext cx="7007296" cy="3796453"/>
          </a:xfrm>
          <a:prstGeom prst="rect">
            <a:avLst/>
          </a:prstGeom>
          <a:noFill/>
          <a:ln w="12700">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2">
                  <a:lumMod val="10000"/>
                </a:schemeClr>
              </a:solidFill>
              <a:latin typeface="Arial" panose="020B0604020202020204"/>
              <a:ea typeface="微软雅黑" panose="020B0503020204020204" pitchFamily="34" charset="-122"/>
              <a:sym typeface="Arial" panose="020B0604020202020204"/>
            </a:endParaRPr>
          </a:p>
        </p:txBody>
      </p:sp>
      <p:pic>
        <p:nvPicPr>
          <p:cNvPr id="12" name="Picture 2" descr="C:\Users\asus\Desktop\新建文件夹\卡通老师和学生.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1544" y="-191513"/>
            <a:ext cx="2137006" cy="2137006"/>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2092959" y="2367916"/>
            <a:ext cx="5097780" cy="553085"/>
          </a:xfrm>
          <a:prstGeom prst="rect">
            <a:avLst/>
          </a:prstGeom>
          <a:solidFill>
            <a:srgbClr val="4BBFB2"/>
          </a:solidFill>
        </p:spPr>
        <p:txBody>
          <a:bodyPr wrap="none">
            <a:spAutoFit/>
          </a:bodyPr>
          <a:lstStyle/>
          <a:p>
            <a:pPr algn="ctr"/>
            <a:r>
              <a:rPr kumimoji="1" lang="zh-CN" altLang="zh-CN" sz="3000" spc="225" dirty="0">
                <a:solidFill>
                  <a:schemeClr val="bg1"/>
                </a:solidFill>
                <a:latin typeface="微软雅黑" panose="020B0503020204020204" pitchFamily="34" charset="-122"/>
                <a:ea typeface="微软雅黑" panose="020B0503020204020204" pitchFamily="34" charset="-122"/>
              </a:rPr>
              <a:t>感谢您的聆听，谢谢大家！</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 name="COMMONDATA" val="eyJoZGlkIjoiN2YzNjBkOTgyNWQ1YTMxYzM3MzMwNWFiODNmOWIzYWM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436</TotalTime>
  <Words>496</Words>
  <Application>Microsoft Macintosh PowerPoint</Application>
  <PresentationFormat>全屏显示(16:9)</PresentationFormat>
  <Paragraphs>45</Paragraphs>
  <Slides>9</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9</vt:i4>
      </vt:variant>
    </vt:vector>
  </HeadingPairs>
  <TitlesOfParts>
    <vt:vector size="19" baseType="lpstr">
      <vt:lpstr>等线</vt:lpstr>
      <vt:lpstr>等线 Light</vt:lpstr>
      <vt:lpstr>宋体</vt:lpstr>
      <vt:lpstr>微软雅黑</vt:lpstr>
      <vt:lpstr>ITC Avant Garde Std Bk</vt:lpstr>
      <vt:lpstr>Arial</vt:lpstr>
      <vt:lpstr>Calibri</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昕 陈</cp:lastModifiedBy>
  <cp:revision>3234</cp:revision>
  <dcterms:created xsi:type="dcterms:W3CDTF">2015-12-01T09:06:00Z</dcterms:created>
  <dcterms:modified xsi:type="dcterms:W3CDTF">2025-03-25T09:44:20Z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B7FFEBCD5D3740F79443DEF7AF073E68_13</vt:lpwstr>
  </property>
  <property fmtid="{D5CDD505-2E9C-101B-9397-08002B2CF9AE}" pid="3" name="KSOProductBuildVer">
    <vt:lpwstr>2052-12.1.0.18240</vt:lpwstr>
  </property>
</Properties>
</file>